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0" r:id="rId7"/>
    <p:sldId id="259" r:id="rId8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CF31C2E0-0B85-4FEC-A0D3-A82CAEEEFE7E}">
          <p14:sldIdLst>
            <p14:sldId id="256"/>
            <p14:sldId id="257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8AC70-8A63-42CB-A088-8161766FB7F3}" v="21" dt="2024-01-24T08:15:20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avila Merja" userId="22021030-b54a-4daa-b270-0c9a4f5fdef6" providerId="ADAL" clId="{031C13FE-A924-40DE-ABAB-F6AE4AFE83BC}"/>
    <pc:docChg chg="undo custSel modSld">
      <pc:chgData name="Taavila Merja" userId="22021030-b54a-4daa-b270-0c9a4f5fdef6" providerId="ADAL" clId="{031C13FE-A924-40DE-ABAB-F6AE4AFE83BC}" dt="2024-01-24T08:18:25.547" v="25" actId="14100"/>
      <pc:docMkLst>
        <pc:docMk/>
      </pc:docMkLst>
      <pc:sldChg chg="modSp mod modAnim">
        <pc:chgData name="Taavila Merja" userId="22021030-b54a-4daa-b270-0c9a4f5fdef6" providerId="ADAL" clId="{031C13FE-A924-40DE-ABAB-F6AE4AFE83BC}" dt="2024-01-24T08:17:49.053" v="22" actId="27636"/>
        <pc:sldMkLst>
          <pc:docMk/>
          <pc:sldMk cId="2549944128" sldId="257"/>
        </pc:sldMkLst>
        <pc:spChg chg="mod">
          <ac:chgData name="Taavila Merja" userId="22021030-b54a-4daa-b270-0c9a4f5fdef6" providerId="ADAL" clId="{031C13FE-A924-40DE-ABAB-F6AE4AFE83BC}" dt="2024-01-24T08:17:49.053" v="22" actId="27636"/>
          <ac:spMkLst>
            <pc:docMk/>
            <pc:sldMk cId="2549944128" sldId="257"/>
            <ac:spMk id="3" creationId="{210C9A23-2427-269D-93F4-BA0190AA0EC3}"/>
          </ac:spMkLst>
        </pc:spChg>
      </pc:sldChg>
      <pc:sldChg chg="modSp mod">
        <pc:chgData name="Taavila Merja" userId="22021030-b54a-4daa-b270-0c9a4f5fdef6" providerId="ADAL" clId="{031C13FE-A924-40DE-ABAB-F6AE4AFE83BC}" dt="2024-01-24T08:18:18.311" v="23" actId="14100"/>
        <pc:sldMkLst>
          <pc:docMk/>
          <pc:sldMk cId="3481486513" sldId="259"/>
        </pc:sldMkLst>
        <pc:picChg chg="mod">
          <ac:chgData name="Taavila Merja" userId="22021030-b54a-4daa-b270-0c9a4f5fdef6" providerId="ADAL" clId="{031C13FE-A924-40DE-ABAB-F6AE4AFE83BC}" dt="2024-01-24T08:18:18.311" v="23" actId="14100"/>
          <ac:picMkLst>
            <pc:docMk/>
            <pc:sldMk cId="3481486513" sldId="259"/>
            <ac:picMk id="6" creationId="{0631733A-CE39-7D71-8BA0-4C9248CA1886}"/>
          </ac:picMkLst>
        </pc:picChg>
      </pc:sldChg>
      <pc:sldChg chg="modSp mod">
        <pc:chgData name="Taavila Merja" userId="22021030-b54a-4daa-b270-0c9a4f5fdef6" providerId="ADAL" clId="{031C13FE-A924-40DE-ABAB-F6AE4AFE83BC}" dt="2024-01-24T08:18:25.547" v="25" actId="14100"/>
        <pc:sldMkLst>
          <pc:docMk/>
          <pc:sldMk cId="2955635910" sldId="260"/>
        </pc:sldMkLst>
        <pc:picChg chg="mod">
          <ac:chgData name="Taavila Merja" userId="22021030-b54a-4daa-b270-0c9a4f5fdef6" providerId="ADAL" clId="{031C13FE-A924-40DE-ABAB-F6AE4AFE83BC}" dt="2024-01-24T08:18:25.547" v="25" actId="14100"/>
          <ac:picMkLst>
            <pc:docMk/>
            <pc:sldMk cId="2955635910" sldId="260"/>
            <ac:picMk id="6" creationId="{A289FC1F-3F18-3E9E-7303-1AAC958B6F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napsauttamalla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65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2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6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8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9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1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0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54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41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39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7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FF61-52F3-9042-B189-486B0EA4162F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BC4A-2551-A043-8FC9-940FCD57C4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5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nsalliskirjasto.finna.fi/Content/fennica" TargetMode="External"/><Relationship Id="rId2" Type="http://schemas.openxmlformats.org/officeDocument/2006/relationships/hyperlink" Target="http://chat.openai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atalog.loc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2" Type="http://schemas.openxmlformats.org/officeDocument/2006/relationships/hyperlink" Target="https://kamu.uef.fi/tietopankki/opiskelijan-oikeudet-ja-velvollisuudet/tekoalyn-kayttaminen-opetuksessa-ja-tutkimuksess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kuvakaappaus, Grafiikka, graafinen suunnittelu&#10;&#10;Kuvaus luotu automaattisesti">
            <a:extLst>
              <a:ext uri="{FF2B5EF4-FFF2-40B4-BE49-F238E27FC236}">
                <a16:creationId xmlns:a16="http://schemas.microsoft.com/office/drawing/2014/main" id="{41080D41-69A2-2703-507E-B71882630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72" b="12397"/>
          <a:stretch/>
        </p:blipFill>
        <p:spPr>
          <a:xfrm>
            <a:off x="20" y="10"/>
            <a:ext cx="9905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906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59F9F8-83DE-6E40-8F82-5681CD108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548" y="5486400"/>
            <a:ext cx="6951689" cy="852260"/>
          </a:xfrm>
        </p:spPr>
        <p:txBody>
          <a:bodyPr anchor="ctr">
            <a:normAutofit fontScale="90000"/>
          </a:bodyPr>
          <a:lstStyle/>
          <a:p>
            <a:br>
              <a:rPr lang="fi-FI" sz="800" u="sng"/>
            </a:br>
            <a:br>
              <a:rPr lang="fi-FI" sz="800" u="sng"/>
            </a:br>
            <a:br>
              <a:rPr lang="fi-FI" sz="800" u="sng"/>
            </a:br>
            <a:br>
              <a:rPr lang="fi-FI" sz="800" u="sng"/>
            </a:br>
            <a:br>
              <a:rPr lang="fi-FI" sz="800" u="sng"/>
            </a:br>
            <a:r>
              <a:rPr lang="fi-FI" sz="6100" u="sng"/>
              <a:t>Tekoäly tiedonhaussa</a:t>
            </a:r>
          </a:p>
        </p:txBody>
      </p:sp>
      <p:pic>
        <p:nvPicPr>
          <p:cNvPr id="7" name="Kuva 6" descr="Kuva, joka sisältää kohteen Grafiikka, kuvitus, muotoilu, luovuus&#10;&#10;Kuvaus luotu automaattisesti">
            <a:extLst>
              <a:ext uri="{FF2B5EF4-FFF2-40B4-BE49-F238E27FC236}">
                <a16:creationId xmlns:a16="http://schemas.microsoft.com/office/drawing/2014/main" id="{88E86B1C-0F8C-B122-0761-925C3ED7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2" y="5486400"/>
            <a:ext cx="1260755" cy="12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9F9F8-83DE-6E40-8F82-5681CD108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79" y="402538"/>
            <a:ext cx="4240687" cy="9944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600" u="sng" err="1"/>
              <a:t>ChatGPT</a:t>
            </a:r>
            <a:r>
              <a:rPr lang="en-US" sz="3600" u="sng"/>
              <a:t>, Google Bard, Microsoft Bing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0C9A23-2427-269D-93F4-BA0190AA0EC3}"/>
              </a:ext>
            </a:extLst>
          </p:cNvPr>
          <p:cNvSpPr txBox="1"/>
          <p:nvPr/>
        </p:nvSpPr>
        <p:spPr>
          <a:xfrm>
            <a:off x="517579" y="1605709"/>
            <a:ext cx="5040539" cy="4383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ChatGPT:  </a:t>
            </a:r>
            <a:r>
              <a:rPr lang="en-US" sz="3400" dirty="0">
                <a:hlinkClick r:id="rId2"/>
              </a:rPr>
              <a:t>chat.openai.com </a:t>
            </a:r>
            <a:br>
              <a:rPr lang="en-US" sz="3400" dirty="0"/>
            </a:br>
            <a:r>
              <a:rPr lang="en-US" sz="3400" dirty="0" err="1"/>
              <a:t>Ilmainen</a:t>
            </a:r>
            <a:r>
              <a:rPr lang="en-US" sz="3400" dirty="0"/>
              <a:t> ChatGpt3 </a:t>
            </a:r>
            <a:r>
              <a:rPr lang="en-US" sz="3400" dirty="0" err="1"/>
              <a:t>löytää</a:t>
            </a:r>
            <a:r>
              <a:rPr lang="en-US" sz="3400" dirty="0"/>
              <a:t> </a:t>
            </a:r>
            <a:r>
              <a:rPr lang="en-US" sz="3400" dirty="0" err="1"/>
              <a:t>dataa</a:t>
            </a:r>
            <a:r>
              <a:rPr lang="en-US" sz="3400" dirty="0"/>
              <a:t> vain </a:t>
            </a:r>
            <a:r>
              <a:rPr lang="en-US" sz="3400" dirty="0" err="1"/>
              <a:t>vuoteen</a:t>
            </a:r>
            <a:r>
              <a:rPr lang="en-US" sz="3400" dirty="0"/>
              <a:t> 2021 </a:t>
            </a:r>
            <a:r>
              <a:rPr lang="en-US" sz="3400" dirty="0" err="1"/>
              <a:t>asti</a:t>
            </a:r>
            <a:r>
              <a:rPr lang="en-US" sz="3400" dirty="0"/>
              <a:t>. </a:t>
            </a:r>
            <a:r>
              <a:rPr lang="en-US" sz="3400" dirty="0">
                <a:ea typeface="+mn-lt"/>
                <a:cs typeface="+mn-lt"/>
              </a:rPr>
              <a:t>ChatGPT4 (</a:t>
            </a:r>
            <a:r>
              <a:rPr lang="en-US" sz="3400" dirty="0" err="1">
                <a:ea typeface="+mn-lt"/>
                <a:cs typeface="+mn-lt"/>
              </a:rPr>
              <a:t>jonka</a:t>
            </a:r>
            <a:r>
              <a:rPr lang="en-US" sz="3400" dirty="0">
                <a:ea typeface="+mn-lt"/>
                <a:cs typeface="+mn-lt"/>
              </a:rPr>
              <a:t> </a:t>
            </a:r>
            <a:r>
              <a:rPr lang="en-US" sz="3400" dirty="0" err="1">
                <a:ea typeface="+mn-lt"/>
                <a:cs typeface="+mn-lt"/>
              </a:rPr>
              <a:t>voi</a:t>
            </a:r>
            <a:r>
              <a:rPr lang="en-US" sz="3400" dirty="0">
                <a:ea typeface="+mn-lt"/>
                <a:cs typeface="+mn-lt"/>
              </a:rPr>
              <a:t> </a:t>
            </a:r>
            <a:r>
              <a:rPr lang="en-US" sz="3400" dirty="0" err="1">
                <a:ea typeface="+mn-lt"/>
                <a:cs typeface="+mn-lt"/>
              </a:rPr>
              <a:t>valita</a:t>
            </a:r>
            <a:r>
              <a:rPr lang="en-US" sz="3400" dirty="0">
                <a:ea typeface="+mn-lt"/>
                <a:cs typeface="+mn-lt"/>
              </a:rPr>
              <a:t> </a:t>
            </a:r>
            <a:r>
              <a:rPr lang="en-US" sz="3400" dirty="0" err="1">
                <a:ea typeface="+mn-lt"/>
                <a:cs typeface="+mn-lt"/>
              </a:rPr>
              <a:t>käyttöönsä</a:t>
            </a:r>
            <a:r>
              <a:rPr lang="en-US" sz="3400" dirty="0">
                <a:ea typeface="+mn-lt"/>
                <a:cs typeface="+mn-lt"/>
              </a:rPr>
              <a:t> </a:t>
            </a:r>
            <a:r>
              <a:rPr lang="en-US" sz="3400" dirty="0" err="1">
                <a:ea typeface="+mn-lt"/>
                <a:cs typeface="+mn-lt"/>
              </a:rPr>
              <a:t>Bingissä</a:t>
            </a:r>
            <a:r>
              <a:rPr lang="en-US" sz="3400" dirty="0">
                <a:ea typeface="+mn-lt"/>
                <a:cs typeface="+mn-lt"/>
              </a:rPr>
              <a:t>) on </a:t>
            </a:r>
            <a:r>
              <a:rPr lang="en-US" sz="3400" dirty="0" err="1">
                <a:ea typeface="+mn-lt"/>
                <a:cs typeface="+mn-lt"/>
              </a:rPr>
              <a:t>kiinni</a:t>
            </a:r>
            <a:r>
              <a:rPr lang="en-US" sz="3400" dirty="0">
                <a:ea typeface="+mn-lt"/>
                <a:cs typeface="+mn-lt"/>
              </a:rPr>
              <a:t> </a:t>
            </a:r>
            <a:r>
              <a:rPr lang="en-US" sz="3400" dirty="0" err="1">
                <a:ea typeface="+mn-lt"/>
                <a:cs typeface="+mn-lt"/>
              </a:rPr>
              <a:t>netissä</a:t>
            </a:r>
            <a:r>
              <a:rPr lang="en-US" sz="3400" dirty="0">
                <a:ea typeface="+mn-lt"/>
                <a:cs typeface="+mn-lt"/>
              </a:rPr>
              <a:t> ja </a:t>
            </a:r>
            <a:r>
              <a:rPr lang="en-US" sz="3400" dirty="0" err="1">
                <a:ea typeface="+mn-lt"/>
                <a:cs typeface="+mn-lt"/>
              </a:rPr>
              <a:t>ajantasalla</a:t>
            </a:r>
            <a:r>
              <a:rPr lang="en-US" sz="3400" dirty="0">
                <a:ea typeface="+mn-lt"/>
                <a:cs typeface="+mn-lt"/>
              </a:rPr>
              <a:t>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3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Hyviä</a:t>
            </a:r>
            <a:r>
              <a:rPr lang="en-US" sz="3400" dirty="0"/>
              <a:t> </a:t>
            </a:r>
            <a:r>
              <a:rPr lang="en-US" sz="3400" dirty="0" err="1"/>
              <a:t>apuvälineitä</a:t>
            </a:r>
            <a:r>
              <a:rPr lang="en-US" sz="3400" dirty="0"/>
              <a:t> </a:t>
            </a:r>
            <a:r>
              <a:rPr lang="en-US" sz="3400" dirty="0" err="1"/>
              <a:t>hakusanojen</a:t>
            </a:r>
            <a:r>
              <a:rPr lang="en-US" sz="3400" dirty="0"/>
              <a:t> ja </a:t>
            </a:r>
            <a:r>
              <a:rPr lang="en-US" sz="3400" dirty="0" err="1"/>
              <a:t>synonyymien</a:t>
            </a:r>
            <a:r>
              <a:rPr lang="en-US" sz="3400" dirty="0"/>
              <a:t> </a:t>
            </a:r>
            <a:r>
              <a:rPr lang="en-US" sz="3400" dirty="0" err="1"/>
              <a:t>etsimiseen</a:t>
            </a:r>
            <a:r>
              <a:rPr lang="en-US" sz="3400" dirty="0"/>
              <a:t> </a:t>
            </a:r>
            <a:r>
              <a:rPr lang="en-US" sz="3400" dirty="0" err="1"/>
              <a:t>sekä</a:t>
            </a:r>
            <a:r>
              <a:rPr lang="en-US" sz="3400" dirty="0"/>
              <a:t> </a:t>
            </a:r>
            <a:r>
              <a:rPr lang="en-US" sz="3400" dirty="0" err="1"/>
              <a:t>käännösten</a:t>
            </a:r>
            <a:r>
              <a:rPr lang="en-US" sz="3400" dirty="0"/>
              <a:t> </a:t>
            </a:r>
            <a:r>
              <a:rPr lang="en-US" sz="3400" dirty="0" err="1"/>
              <a:t>tekemiseen</a:t>
            </a:r>
            <a:r>
              <a:rPr lang="en-US" sz="3400" dirty="0"/>
              <a:t> ja </a:t>
            </a:r>
            <a:r>
              <a:rPr lang="en-US" sz="3400" dirty="0" err="1"/>
              <a:t>tekstin</a:t>
            </a:r>
            <a:r>
              <a:rPr lang="en-US" sz="3400" dirty="0"/>
              <a:t> </a:t>
            </a:r>
            <a:r>
              <a:rPr lang="en-US" sz="3400" dirty="0" err="1"/>
              <a:t>muotoiluun</a:t>
            </a:r>
            <a:r>
              <a:rPr lang="en-US" sz="3400" dirty="0"/>
              <a:t>.</a:t>
            </a:r>
            <a:endParaRPr lang="en-US" sz="34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Tarjoaa</a:t>
            </a:r>
            <a:r>
              <a:rPr lang="en-US" sz="3400" dirty="0"/>
              <a:t> </a:t>
            </a:r>
            <a:r>
              <a:rPr lang="en-US" sz="3400" dirty="0" err="1"/>
              <a:t>vinkkejä</a:t>
            </a:r>
            <a:r>
              <a:rPr lang="en-US" sz="3400" dirty="0"/>
              <a:t> </a:t>
            </a:r>
            <a:r>
              <a:rPr lang="en-US" sz="3400" dirty="0" err="1"/>
              <a:t>hakulauseiden</a:t>
            </a:r>
            <a:r>
              <a:rPr lang="en-US" sz="3400" dirty="0"/>
              <a:t> </a:t>
            </a:r>
            <a:r>
              <a:rPr lang="en-US" sz="3400" dirty="0" err="1"/>
              <a:t>muotoiluun</a:t>
            </a:r>
            <a:r>
              <a:rPr lang="en-US" sz="3400" dirty="0"/>
              <a:t> </a:t>
            </a:r>
            <a:r>
              <a:rPr lang="en-US" sz="3400" dirty="0" err="1"/>
              <a:t>sekä</a:t>
            </a:r>
            <a:r>
              <a:rPr lang="en-US" sz="3400" dirty="0"/>
              <a:t> </a:t>
            </a:r>
            <a:r>
              <a:rPr lang="en-US" sz="3400" dirty="0" err="1"/>
              <a:t>mahdollisia</a:t>
            </a:r>
            <a:r>
              <a:rPr lang="en-US" sz="3400" dirty="0"/>
              <a:t> </a:t>
            </a:r>
            <a:r>
              <a:rPr lang="en-US" sz="3400" dirty="0" err="1"/>
              <a:t>lähteitä</a:t>
            </a:r>
            <a:r>
              <a:rPr lang="en-US" sz="3400" dirty="0"/>
              <a:t>. </a:t>
            </a:r>
            <a:r>
              <a:rPr lang="en-US" sz="3400" dirty="0" err="1"/>
              <a:t>Lähteiden</a:t>
            </a:r>
            <a:r>
              <a:rPr lang="en-US" sz="3400" dirty="0"/>
              <a:t> </a:t>
            </a:r>
            <a:r>
              <a:rPr lang="en-US" sz="3400" dirty="0" err="1"/>
              <a:t>luotettavuuden</a:t>
            </a:r>
            <a:r>
              <a:rPr lang="en-US" sz="3400" dirty="0"/>
              <a:t> </a:t>
            </a:r>
            <a:r>
              <a:rPr lang="en-US" sz="3400" dirty="0" err="1"/>
              <a:t>arviointi</a:t>
            </a:r>
            <a:r>
              <a:rPr lang="en-US" sz="3400" dirty="0"/>
              <a:t> on </a:t>
            </a:r>
            <a:r>
              <a:rPr lang="en-US" sz="3400" dirty="0" err="1"/>
              <a:t>kuitenkin</a:t>
            </a:r>
            <a:r>
              <a:rPr lang="en-US" sz="3400" dirty="0"/>
              <a:t> </a:t>
            </a:r>
            <a:r>
              <a:rPr lang="en-US" sz="3400" dirty="0" err="1"/>
              <a:t>tiedonhakijan</a:t>
            </a:r>
            <a:r>
              <a:rPr lang="en-US" sz="3400" dirty="0"/>
              <a:t> </a:t>
            </a:r>
            <a:r>
              <a:rPr lang="en-US" sz="3400" dirty="0" err="1"/>
              <a:t>tehtävä</a:t>
            </a:r>
            <a:r>
              <a:rPr lang="en-US" sz="3400" dirty="0"/>
              <a:t> </a:t>
            </a:r>
            <a:r>
              <a:rPr lang="en-US" sz="3400" dirty="0" err="1"/>
              <a:t>itse</a:t>
            </a:r>
            <a:r>
              <a:rPr lang="en-US" sz="3400" dirty="0"/>
              <a:t>.</a:t>
            </a:r>
            <a:endParaRPr lang="en-US" sz="3400" dirty="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Esim</a:t>
            </a:r>
            <a:r>
              <a:rPr lang="en-US" sz="3400" dirty="0"/>
              <a:t>. ”Miten </a:t>
            </a:r>
            <a:r>
              <a:rPr lang="en-US" sz="3400" dirty="0" err="1"/>
              <a:t>haen</a:t>
            </a:r>
            <a:r>
              <a:rPr lang="en-US" sz="3400" dirty="0"/>
              <a:t> </a:t>
            </a:r>
            <a:r>
              <a:rPr lang="en-US" sz="3400" dirty="0" err="1"/>
              <a:t>tietoa</a:t>
            </a:r>
            <a:r>
              <a:rPr lang="en-US" sz="3400" dirty="0"/>
              <a:t> </a:t>
            </a:r>
            <a:r>
              <a:rPr lang="en-US" sz="3400" dirty="0" err="1"/>
              <a:t>kaivosteollisuuden</a:t>
            </a:r>
            <a:r>
              <a:rPr lang="en-US" sz="3400" dirty="0"/>
              <a:t> </a:t>
            </a:r>
            <a:r>
              <a:rPr lang="en-US" sz="3400" dirty="0" err="1"/>
              <a:t>ympäristövaikutuksista</a:t>
            </a:r>
            <a:r>
              <a:rPr lang="en-US" sz="3400" dirty="0"/>
              <a:t>?” </a:t>
            </a:r>
            <a:r>
              <a:rPr lang="en-US" sz="3400" dirty="0" err="1"/>
              <a:t>tarjoaa</a:t>
            </a:r>
            <a:r>
              <a:rPr lang="en-US" sz="3400" dirty="0"/>
              <a:t> </a:t>
            </a:r>
            <a:r>
              <a:rPr lang="en-US" sz="3400" dirty="0" err="1"/>
              <a:t>vastaukseksi</a:t>
            </a:r>
            <a:r>
              <a:rPr lang="en-US" sz="3400" dirty="0"/>
              <a:t> </a:t>
            </a:r>
            <a:r>
              <a:rPr lang="en-US" sz="3400" dirty="0" err="1"/>
              <a:t>monia</a:t>
            </a:r>
            <a:r>
              <a:rPr lang="en-US" sz="3400" dirty="0"/>
              <a:t> </a:t>
            </a:r>
            <a:r>
              <a:rPr lang="en-US" sz="3400" dirty="0" err="1"/>
              <a:t>verkkosivuja</a:t>
            </a:r>
            <a:r>
              <a:rPr lang="en-US" sz="3400" dirty="0"/>
              <a:t> ja </a:t>
            </a:r>
            <a:r>
              <a:rPr lang="en-US" sz="3400" dirty="0" err="1"/>
              <a:t>vinkkejä</a:t>
            </a:r>
            <a:r>
              <a:rPr lang="en-US" sz="3400" dirty="0"/>
              <a:t> </a:t>
            </a:r>
            <a:r>
              <a:rPr lang="en-US" sz="3400" dirty="0" err="1"/>
              <a:t>hakukoneen</a:t>
            </a:r>
            <a:r>
              <a:rPr lang="en-US" sz="3400" dirty="0"/>
              <a:t> </a:t>
            </a:r>
            <a:r>
              <a:rPr lang="en-US" sz="3400" dirty="0" err="1"/>
              <a:t>käyttöön</a:t>
            </a:r>
            <a:r>
              <a:rPr lang="en-US" sz="3400" dirty="0"/>
              <a:t>.</a:t>
            </a:r>
            <a:endParaRPr lang="en-US" sz="3400" dirty="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Tekoälyn</a:t>
            </a:r>
            <a:r>
              <a:rPr lang="en-US" sz="3400" dirty="0"/>
              <a:t> </a:t>
            </a:r>
            <a:r>
              <a:rPr lang="en-US" sz="3400" dirty="0" err="1"/>
              <a:t>tarjoamiin</a:t>
            </a:r>
            <a:r>
              <a:rPr lang="en-US" sz="3400" dirty="0"/>
              <a:t> </a:t>
            </a:r>
            <a:r>
              <a:rPr lang="en-US" sz="3400" dirty="0" err="1"/>
              <a:t>lähteisiin</a:t>
            </a:r>
            <a:r>
              <a:rPr lang="en-US" sz="3400" dirty="0"/>
              <a:t> </a:t>
            </a:r>
            <a:r>
              <a:rPr lang="en-US" sz="3400" dirty="0" err="1"/>
              <a:t>ei</a:t>
            </a:r>
            <a:r>
              <a:rPr lang="en-US" sz="3400" dirty="0"/>
              <a:t> </a:t>
            </a:r>
            <a:r>
              <a:rPr lang="en-US" sz="3400" dirty="0" err="1"/>
              <a:t>voi</a:t>
            </a:r>
            <a:r>
              <a:rPr lang="en-US" sz="3400" dirty="0"/>
              <a:t> </a:t>
            </a:r>
            <a:r>
              <a:rPr lang="en-US" sz="3400" dirty="0" err="1"/>
              <a:t>aina</a:t>
            </a:r>
            <a:r>
              <a:rPr lang="en-US" sz="3400" dirty="0"/>
              <a:t> </a:t>
            </a:r>
            <a:r>
              <a:rPr lang="en-US" sz="3400" dirty="0" err="1"/>
              <a:t>luottaa</a:t>
            </a:r>
            <a:r>
              <a:rPr lang="en-US" sz="3400" dirty="0"/>
              <a:t>!</a:t>
            </a:r>
            <a:endParaRPr lang="en-US" sz="3400" dirty="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Tarkista</a:t>
            </a:r>
            <a:r>
              <a:rPr lang="en-US" sz="3400" dirty="0"/>
              <a:t> </a:t>
            </a:r>
            <a:r>
              <a:rPr lang="en-US" sz="3400" dirty="0" err="1"/>
              <a:t>aina</a:t>
            </a:r>
            <a:r>
              <a:rPr lang="en-US" sz="3400" dirty="0"/>
              <a:t> </a:t>
            </a:r>
            <a:r>
              <a:rPr lang="en-US" sz="3400" dirty="0" err="1"/>
              <a:t>viitteet</a:t>
            </a:r>
            <a:r>
              <a:rPr lang="en-US" sz="3400" dirty="0"/>
              <a:t> ja </a:t>
            </a:r>
            <a:r>
              <a:rPr lang="en-US" sz="3400" dirty="0" err="1"/>
              <a:t>lähdeteosten</a:t>
            </a:r>
            <a:r>
              <a:rPr lang="en-US" sz="3400" dirty="0"/>
              <a:t> </a:t>
            </a:r>
            <a:r>
              <a:rPr lang="en-US" sz="3400" dirty="0" err="1"/>
              <a:t>olemassaolo</a:t>
            </a:r>
            <a:endParaRPr lang="en-US" sz="3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Suomessa</a:t>
            </a:r>
            <a:r>
              <a:rPr lang="en-US" sz="3400" dirty="0"/>
              <a:t> </a:t>
            </a:r>
            <a:r>
              <a:rPr lang="en-US" sz="3400" dirty="0" err="1"/>
              <a:t>julkaistut</a:t>
            </a:r>
            <a:r>
              <a:rPr lang="en-US" sz="3400" dirty="0"/>
              <a:t> </a:t>
            </a:r>
            <a:r>
              <a:rPr lang="en-US" sz="3400" dirty="0" err="1"/>
              <a:t>teokset</a:t>
            </a:r>
            <a:r>
              <a:rPr lang="en-US" sz="3400" dirty="0"/>
              <a:t>: </a:t>
            </a:r>
            <a:r>
              <a:rPr lang="en-US" sz="3400" dirty="0" err="1"/>
              <a:t>Kansalliskirjaston</a:t>
            </a:r>
            <a:r>
              <a:rPr lang="en-US" sz="3400" dirty="0"/>
              <a:t> </a:t>
            </a:r>
            <a:r>
              <a:rPr lang="en-US" sz="3400" dirty="0" err="1"/>
              <a:t>hakupalvelu</a:t>
            </a:r>
            <a:r>
              <a:rPr lang="en-US" sz="3400" dirty="0"/>
              <a:t> </a:t>
            </a:r>
            <a:r>
              <a:rPr lang="en-US" sz="3400" dirty="0">
                <a:hlinkClick r:id="rId3"/>
              </a:rPr>
              <a:t>Fennica</a:t>
            </a:r>
            <a:endParaRPr lang="en-US" sz="3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err="1"/>
              <a:t>Yhdysvaltain</a:t>
            </a:r>
            <a:r>
              <a:rPr lang="en-US" sz="3400" dirty="0"/>
              <a:t> </a:t>
            </a:r>
            <a:r>
              <a:rPr lang="en-US" sz="3400" dirty="0" err="1"/>
              <a:t>kongressin</a:t>
            </a:r>
            <a:r>
              <a:rPr lang="en-US" sz="3400" dirty="0"/>
              <a:t> </a:t>
            </a:r>
            <a:r>
              <a:rPr lang="en-US" sz="3400" dirty="0" err="1"/>
              <a:t>kirjasto</a:t>
            </a:r>
            <a:r>
              <a:rPr lang="en-US" sz="3400" dirty="0"/>
              <a:t> on </a:t>
            </a:r>
            <a:r>
              <a:rPr lang="en-US" sz="3400" dirty="0" err="1"/>
              <a:t>maailman</a:t>
            </a:r>
            <a:r>
              <a:rPr lang="en-US" sz="3400" dirty="0"/>
              <a:t> </a:t>
            </a:r>
            <a:r>
              <a:rPr lang="en-US" sz="3400" dirty="0" err="1"/>
              <a:t>suurin</a:t>
            </a:r>
            <a:r>
              <a:rPr lang="en-US" sz="3400" dirty="0"/>
              <a:t> </a:t>
            </a:r>
            <a:r>
              <a:rPr lang="en-US" sz="3400" dirty="0" err="1"/>
              <a:t>kirjastokatalogi</a:t>
            </a:r>
            <a:r>
              <a:rPr lang="en-US" sz="3400" dirty="0"/>
              <a:t>:  </a:t>
            </a:r>
            <a:r>
              <a:rPr lang="en-US" sz="3400" dirty="0">
                <a:hlinkClick r:id="rId4"/>
              </a:rPr>
              <a:t>Library of Congress</a:t>
            </a:r>
            <a:br>
              <a:rPr lang="en-US" sz="3400" dirty="0"/>
            </a:br>
            <a:r>
              <a:rPr lang="en-US" sz="3400" dirty="0"/>
              <a:t> </a:t>
            </a:r>
            <a:endParaRPr lang="en-US" sz="3400" dirty="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5" name="Kuva 4" descr="Kuva, joka sisältää kohteen automaton, animaatio, robotti, lelu">
            <a:extLst>
              <a:ext uri="{FF2B5EF4-FFF2-40B4-BE49-F238E27FC236}">
                <a16:creationId xmlns:a16="http://schemas.microsoft.com/office/drawing/2014/main" id="{A656725B-4997-390E-BE10-618E98EE1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41" r="8274" b="2"/>
          <a:stretch/>
        </p:blipFill>
        <p:spPr>
          <a:xfrm>
            <a:off x="5699819" y="877413"/>
            <a:ext cx="3494192" cy="504309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99819" y="5858828"/>
            <a:ext cx="3494192" cy="123363"/>
            <a:chOff x="7015162" y="5858828"/>
            <a:chExt cx="4300544" cy="12336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F7E0E844-77A5-2CC6-BF85-154000525AA7}"/>
              </a:ext>
            </a:extLst>
          </p:cNvPr>
          <p:cNvSpPr txBox="1"/>
          <p:nvPr/>
        </p:nvSpPr>
        <p:spPr>
          <a:xfrm>
            <a:off x="8293674" y="5811571"/>
            <a:ext cx="192889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800" err="1">
                <a:cs typeface="Calibri"/>
              </a:rPr>
              <a:t>CcO</a:t>
            </a:r>
            <a:r>
              <a:rPr lang="fi-FI" sz="800">
                <a:cs typeface="Calibri"/>
              </a:rPr>
              <a:t> Public domain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5499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C30DB2D-D3EA-B9BC-B5C0-45FE1DBEE0A4}"/>
              </a:ext>
            </a:extLst>
          </p:cNvPr>
          <p:cNvSpPr txBox="1">
            <a:spLocks/>
          </p:cNvSpPr>
          <p:nvPr/>
        </p:nvSpPr>
        <p:spPr>
          <a:xfrm>
            <a:off x="525722" y="592666"/>
            <a:ext cx="4240687" cy="401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u="sng" err="1"/>
              <a:t>Haasteita</a:t>
            </a:r>
            <a:endParaRPr lang="en-US" sz="4000" u="sng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4A400F5-BB04-4217-2ADE-FC4BEF24BD70}"/>
              </a:ext>
            </a:extLst>
          </p:cNvPr>
          <p:cNvSpPr txBox="1"/>
          <p:nvPr/>
        </p:nvSpPr>
        <p:spPr>
          <a:xfrm>
            <a:off x="458312" y="1229608"/>
            <a:ext cx="4494688" cy="5035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err="1"/>
              <a:t>Tietosuoja</a:t>
            </a:r>
            <a:r>
              <a:rPr lang="en-US" sz="6400"/>
              <a:t>: </a:t>
            </a:r>
            <a:r>
              <a:rPr lang="en-US" sz="6400" err="1"/>
              <a:t>Amerikkalaiset</a:t>
            </a:r>
            <a:r>
              <a:rPr lang="en-US" sz="6400"/>
              <a:t> </a:t>
            </a:r>
            <a:r>
              <a:rPr lang="en-US" sz="6400" err="1"/>
              <a:t>ohjelmat</a:t>
            </a:r>
            <a:r>
              <a:rPr lang="en-US" sz="6400"/>
              <a:t> </a:t>
            </a:r>
            <a:r>
              <a:rPr lang="en-US" sz="6400" err="1"/>
              <a:t>eivät</a:t>
            </a:r>
            <a:r>
              <a:rPr lang="en-US" sz="6400"/>
              <a:t> </a:t>
            </a:r>
            <a:r>
              <a:rPr lang="en-US" sz="6400" err="1"/>
              <a:t>noudata</a:t>
            </a:r>
            <a:r>
              <a:rPr lang="en-US" sz="6400"/>
              <a:t> eurooppalaista </a:t>
            </a:r>
            <a:r>
              <a:rPr lang="en-US" sz="6400" err="1"/>
              <a:t>tietosuojalainsäädäntöä</a:t>
            </a:r>
            <a:r>
              <a:rPr lang="en-US" sz="6400"/>
              <a:t>. </a:t>
            </a:r>
            <a:r>
              <a:rPr lang="en-US" sz="6400" err="1"/>
              <a:t>Henkilötietoja</a:t>
            </a:r>
            <a:r>
              <a:rPr lang="en-US" sz="6400"/>
              <a:t> tai </a:t>
            </a:r>
            <a:r>
              <a:rPr lang="en-US" sz="6400" err="1"/>
              <a:t>yksityisiä</a:t>
            </a:r>
            <a:r>
              <a:rPr lang="en-US" sz="6400"/>
              <a:t> </a:t>
            </a:r>
            <a:r>
              <a:rPr lang="en-US" sz="6400" err="1"/>
              <a:t>tietoja</a:t>
            </a:r>
            <a:r>
              <a:rPr lang="en-US" sz="6400"/>
              <a:t> </a:t>
            </a:r>
            <a:r>
              <a:rPr lang="en-US" sz="6400" err="1"/>
              <a:t>ei</a:t>
            </a:r>
            <a:r>
              <a:rPr lang="en-US" sz="6400"/>
              <a:t> </a:t>
            </a:r>
            <a:r>
              <a:rPr lang="en-US" sz="6400" err="1"/>
              <a:t>kannata</a:t>
            </a:r>
            <a:r>
              <a:rPr lang="en-US" sz="6400"/>
              <a:t> </a:t>
            </a:r>
            <a:r>
              <a:rPr lang="en-US" sz="6400" err="1"/>
              <a:t>jakaa</a:t>
            </a:r>
            <a:r>
              <a:rPr lang="en-US" sz="6400"/>
              <a:t>. </a:t>
            </a:r>
            <a:r>
              <a:rPr lang="en-US" sz="6400" err="1"/>
              <a:t>Kaikkea</a:t>
            </a:r>
            <a:r>
              <a:rPr lang="en-US" sz="6400"/>
              <a:t> </a:t>
            </a:r>
            <a:r>
              <a:rPr lang="en-US" sz="6400" err="1"/>
              <a:t>dataa</a:t>
            </a:r>
            <a:r>
              <a:rPr lang="en-US" sz="6400"/>
              <a:t> </a:t>
            </a:r>
            <a:r>
              <a:rPr lang="en-US" sz="6400" err="1"/>
              <a:t>käytetään</a:t>
            </a:r>
            <a:r>
              <a:rPr lang="en-US" sz="6400"/>
              <a:t> </a:t>
            </a:r>
            <a:r>
              <a:rPr lang="en-US" sz="6400" err="1"/>
              <a:t>ohjelman</a:t>
            </a:r>
            <a:r>
              <a:rPr lang="en-US" sz="6400"/>
              <a:t> </a:t>
            </a:r>
            <a:r>
              <a:rPr lang="en-US" sz="6400" err="1"/>
              <a:t>jatkokoulutukseen</a:t>
            </a:r>
            <a:r>
              <a:rPr lang="en-US" sz="6400"/>
              <a:t>, </a:t>
            </a:r>
            <a:r>
              <a:rPr lang="en-US" sz="6400" err="1"/>
              <a:t>ellei</a:t>
            </a:r>
            <a:r>
              <a:rPr lang="en-US" sz="6400"/>
              <a:t> </a:t>
            </a:r>
            <a:r>
              <a:rPr lang="en-US" sz="6400" err="1"/>
              <a:t>sitä</a:t>
            </a:r>
            <a:r>
              <a:rPr lang="en-US" sz="6400"/>
              <a:t> </a:t>
            </a:r>
            <a:r>
              <a:rPr lang="en-US" sz="6400" err="1"/>
              <a:t>erikseen</a:t>
            </a:r>
            <a:r>
              <a:rPr lang="en-US" sz="6400"/>
              <a:t> </a:t>
            </a:r>
            <a:r>
              <a:rPr lang="en-US" sz="6400" err="1"/>
              <a:t>kierrä</a:t>
            </a:r>
            <a:r>
              <a:rPr lang="en-US" sz="6400"/>
              <a:t> </a:t>
            </a:r>
            <a:r>
              <a:rPr lang="en-US" sz="6400" err="1"/>
              <a:t>asetuksissa</a:t>
            </a:r>
            <a:r>
              <a:rPr lang="en-US" sz="640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err="1"/>
              <a:t>Maksullisuus</a:t>
            </a:r>
            <a:r>
              <a:rPr lang="en-US" sz="6400"/>
              <a:t>: </a:t>
            </a:r>
            <a:r>
              <a:rPr lang="en-US" sz="6400" err="1"/>
              <a:t>Useissa</a:t>
            </a:r>
            <a:r>
              <a:rPr lang="en-US" sz="6400"/>
              <a:t> </a:t>
            </a:r>
            <a:r>
              <a:rPr lang="en-US" sz="6400" err="1"/>
              <a:t>ohjelmissa</a:t>
            </a:r>
            <a:r>
              <a:rPr lang="en-US" sz="6400"/>
              <a:t> </a:t>
            </a:r>
            <a:r>
              <a:rPr lang="en-US" sz="6400" err="1"/>
              <a:t>peruskäyttö</a:t>
            </a:r>
            <a:r>
              <a:rPr lang="en-US" sz="6400"/>
              <a:t> on </a:t>
            </a:r>
            <a:r>
              <a:rPr lang="en-US" sz="6400" err="1"/>
              <a:t>maksutonta</a:t>
            </a:r>
            <a:r>
              <a:rPr lang="en-US" sz="6400"/>
              <a:t>, </a:t>
            </a:r>
            <a:r>
              <a:rPr lang="en-US" sz="6400" err="1"/>
              <a:t>mutta</a:t>
            </a:r>
            <a:r>
              <a:rPr lang="en-US" sz="6400"/>
              <a:t> </a:t>
            </a:r>
            <a:r>
              <a:rPr lang="en-US" sz="6400" err="1"/>
              <a:t>kehittyneemmät</a:t>
            </a:r>
            <a:r>
              <a:rPr lang="en-US" sz="6400"/>
              <a:t> </a:t>
            </a:r>
            <a:r>
              <a:rPr lang="en-US" sz="6400" err="1"/>
              <a:t>ominaisuudet</a:t>
            </a:r>
            <a:r>
              <a:rPr lang="en-US" sz="6400"/>
              <a:t> </a:t>
            </a:r>
            <a:r>
              <a:rPr lang="en-US" sz="6400" err="1"/>
              <a:t>maksullisia</a:t>
            </a:r>
            <a:r>
              <a:rPr lang="en-US" sz="6400"/>
              <a:t>. </a:t>
            </a:r>
            <a:r>
              <a:rPr lang="en-US" sz="6400" err="1"/>
              <a:t>Usein</a:t>
            </a:r>
            <a:r>
              <a:rPr lang="en-US" sz="6400"/>
              <a:t> </a:t>
            </a:r>
            <a:r>
              <a:rPr lang="en-US" sz="6400" err="1"/>
              <a:t>tekoälyn</a:t>
            </a:r>
            <a:r>
              <a:rPr lang="en-US" sz="6400"/>
              <a:t> </a:t>
            </a:r>
            <a:r>
              <a:rPr lang="en-US" sz="6400" err="1"/>
              <a:t>tarjoamat</a:t>
            </a:r>
            <a:r>
              <a:rPr lang="en-US" sz="6400"/>
              <a:t> </a:t>
            </a:r>
            <a:r>
              <a:rPr lang="en-US" sz="6400" err="1"/>
              <a:t>lähteet</a:t>
            </a:r>
            <a:r>
              <a:rPr lang="en-US" sz="6400"/>
              <a:t> </a:t>
            </a:r>
            <a:r>
              <a:rPr lang="en-US" sz="6400" err="1"/>
              <a:t>löytyvät</a:t>
            </a:r>
            <a:r>
              <a:rPr lang="en-US" sz="6400"/>
              <a:t> vain </a:t>
            </a:r>
            <a:r>
              <a:rPr lang="en-US" sz="6400" err="1"/>
              <a:t>maksullisista</a:t>
            </a:r>
            <a:r>
              <a:rPr lang="en-US" sz="6400"/>
              <a:t> </a:t>
            </a:r>
            <a:r>
              <a:rPr lang="en-US" sz="6400" err="1"/>
              <a:t>tietokannoista</a:t>
            </a:r>
            <a:r>
              <a:rPr lang="en-US" sz="6400"/>
              <a:t>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err="1"/>
              <a:t>Parempi</a:t>
            </a:r>
            <a:r>
              <a:rPr lang="en-US" sz="6400"/>
              <a:t> </a:t>
            </a:r>
            <a:r>
              <a:rPr lang="en-US" sz="6400" err="1"/>
              <a:t>vaihtoehto</a:t>
            </a:r>
            <a:r>
              <a:rPr lang="en-US" sz="6400"/>
              <a:t> on </a:t>
            </a:r>
            <a:r>
              <a:rPr lang="en-US" sz="6400" err="1"/>
              <a:t>silloin</a:t>
            </a:r>
            <a:r>
              <a:rPr lang="en-US" sz="6400"/>
              <a:t> </a:t>
            </a:r>
            <a:r>
              <a:rPr lang="en-US" sz="6400" err="1"/>
              <a:t>käyttää</a:t>
            </a:r>
            <a:r>
              <a:rPr lang="en-US" sz="6400"/>
              <a:t> </a:t>
            </a:r>
            <a:r>
              <a:rPr lang="en-US" sz="6400" err="1"/>
              <a:t>hakuun</a:t>
            </a:r>
            <a:r>
              <a:rPr lang="en-US" sz="6400"/>
              <a:t> </a:t>
            </a:r>
            <a:r>
              <a:rPr lang="en-US" sz="6400">
                <a:hlinkClick r:id="rId2"/>
              </a:rPr>
              <a:t>Google Scholar </a:t>
            </a:r>
            <a:r>
              <a:rPr lang="en-US" sz="6400"/>
              <a:t>– </a:t>
            </a:r>
            <a:r>
              <a:rPr lang="en-US" sz="6400" err="1"/>
              <a:t>hakukonetta</a:t>
            </a:r>
            <a:r>
              <a:rPr lang="en-US" sz="6400"/>
              <a:t>, </a:t>
            </a:r>
            <a:r>
              <a:rPr lang="en-US" sz="6400" err="1"/>
              <a:t>joka</a:t>
            </a:r>
            <a:r>
              <a:rPr lang="en-US" sz="6400"/>
              <a:t> </a:t>
            </a:r>
            <a:r>
              <a:rPr lang="en-US" sz="6400" err="1"/>
              <a:t>löytää</a:t>
            </a:r>
            <a:r>
              <a:rPr lang="en-US" sz="6400"/>
              <a:t> </a:t>
            </a:r>
            <a:r>
              <a:rPr lang="en-US" sz="6400" err="1"/>
              <a:t>kattavasti</a:t>
            </a:r>
            <a:r>
              <a:rPr lang="en-US" sz="6400"/>
              <a:t> </a:t>
            </a:r>
            <a:r>
              <a:rPr lang="en-US" sz="6400" err="1"/>
              <a:t>vapaasti</a:t>
            </a:r>
            <a:r>
              <a:rPr lang="en-US" sz="6400"/>
              <a:t> </a:t>
            </a:r>
            <a:r>
              <a:rPr lang="en-US" sz="6400" err="1"/>
              <a:t>saatavilla</a:t>
            </a:r>
            <a:r>
              <a:rPr lang="en-US" sz="6400"/>
              <a:t> </a:t>
            </a:r>
            <a:r>
              <a:rPr lang="en-US" sz="6400" err="1"/>
              <a:t>olevia</a:t>
            </a:r>
            <a:r>
              <a:rPr lang="en-US" sz="6400"/>
              <a:t> </a:t>
            </a:r>
            <a:r>
              <a:rPr lang="en-US" sz="6400" err="1"/>
              <a:t>tieteellisiä</a:t>
            </a:r>
            <a:r>
              <a:rPr lang="en-US" sz="6400"/>
              <a:t> </a:t>
            </a:r>
            <a:r>
              <a:rPr lang="en-US" sz="6400" err="1"/>
              <a:t>lähteitä</a:t>
            </a:r>
            <a:r>
              <a:rPr lang="en-US" sz="6400"/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err="1"/>
              <a:t>Luotettavuus</a:t>
            </a:r>
            <a:r>
              <a:rPr lang="en-US" sz="6400"/>
              <a:t>: </a:t>
            </a:r>
            <a:r>
              <a:rPr lang="en-US" sz="6400" err="1"/>
              <a:t>Älä</a:t>
            </a:r>
            <a:r>
              <a:rPr lang="en-US" sz="6400"/>
              <a:t> </a:t>
            </a:r>
            <a:r>
              <a:rPr lang="en-US" sz="6400" err="1"/>
              <a:t>luota</a:t>
            </a:r>
            <a:r>
              <a:rPr lang="en-US" sz="6400"/>
              <a:t> </a:t>
            </a:r>
            <a:r>
              <a:rPr lang="en-US" sz="6400" err="1"/>
              <a:t>tekoälyn</a:t>
            </a:r>
            <a:r>
              <a:rPr lang="en-US" sz="6400"/>
              <a:t> </a:t>
            </a:r>
            <a:r>
              <a:rPr lang="en-US" sz="6400" err="1"/>
              <a:t>tarjoamiin</a:t>
            </a:r>
            <a:r>
              <a:rPr lang="en-US" sz="6400"/>
              <a:t> </a:t>
            </a:r>
            <a:r>
              <a:rPr lang="en-US" sz="6400" err="1"/>
              <a:t>lähteisiin</a:t>
            </a:r>
            <a:r>
              <a:rPr lang="en-US" sz="6400"/>
              <a:t>, </a:t>
            </a:r>
            <a:r>
              <a:rPr lang="en-US" sz="6400" err="1"/>
              <a:t>ennen</a:t>
            </a:r>
            <a:r>
              <a:rPr lang="en-US" sz="6400"/>
              <a:t> </a:t>
            </a:r>
            <a:r>
              <a:rPr lang="en-US" sz="6400" err="1"/>
              <a:t>kuin</a:t>
            </a:r>
            <a:r>
              <a:rPr lang="en-US" sz="6400"/>
              <a:t> </a:t>
            </a:r>
            <a:r>
              <a:rPr lang="en-US" sz="6400" err="1"/>
              <a:t>olet</a:t>
            </a:r>
            <a:r>
              <a:rPr lang="en-US" sz="6400"/>
              <a:t> </a:t>
            </a:r>
            <a:r>
              <a:rPr lang="en-US" sz="6400" err="1"/>
              <a:t>tarkistanut</a:t>
            </a:r>
            <a:r>
              <a:rPr lang="en-US" sz="6400"/>
              <a:t> </a:t>
            </a:r>
            <a:r>
              <a:rPr lang="en-US" sz="6400" err="1"/>
              <a:t>niiden</a:t>
            </a:r>
            <a:r>
              <a:rPr lang="en-US" sz="6400"/>
              <a:t> </a:t>
            </a:r>
            <a:r>
              <a:rPr lang="en-US" sz="6400" err="1"/>
              <a:t>olemassaolon</a:t>
            </a:r>
            <a:r>
              <a:rPr lang="en-US" sz="6400"/>
              <a:t> ja </a:t>
            </a:r>
            <a:r>
              <a:rPr lang="en-US" sz="6400" err="1"/>
              <a:t>arvioinut</a:t>
            </a:r>
            <a:r>
              <a:rPr lang="en-US" sz="6400"/>
              <a:t> </a:t>
            </a:r>
            <a:r>
              <a:rPr lang="en-US" sz="6400" err="1"/>
              <a:t>itse</a:t>
            </a:r>
            <a:r>
              <a:rPr lang="en-US" sz="6400"/>
              <a:t> </a:t>
            </a:r>
            <a:r>
              <a:rPr lang="en-US" sz="6400" err="1"/>
              <a:t>tiedon</a:t>
            </a:r>
            <a:r>
              <a:rPr lang="en-US" sz="6400"/>
              <a:t> </a:t>
            </a:r>
            <a:r>
              <a:rPr lang="en-US" sz="6400" err="1"/>
              <a:t>paikkansa</a:t>
            </a:r>
            <a:r>
              <a:rPr lang="en-US" sz="6400"/>
              <a:t> </a:t>
            </a:r>
            <a:r>
              <a:rPr lang="en-US" sz="6400" err="1"/>
              <a:t>pitävyyttä</a:t>
            </a:r>
            <a:r>
              <a:rPr lang="en-US" sz="6400"/>
              <a:t>! (</a:t>
            </a:r>
            <a:r>
              <a:rPr lang="en-US" sz="6400" err="1"/>
              <a:t>Tästä</a:t>
            </a:r>
            <a:r>
              <a:rPr lang="en-US" sz="6400"/>
              <a:t> </a:t>
            </a:r>
            <a:r>
              <a:rPr lang="en-US" sz="6400" err="1"/>
              <a:t>syystä</a:t>
            </a:r>
            <a:r>
              <a:rPr lang="en-US" sz="6400"/>
              <a:t> </a:t>
            </a:r>
            <a:r>
              <a:rPr lang="en-US" sz="6400" err="1"/>
              <a:t>tekoäly</a:t>
            </a:r>
            <a:r>
              <a:rPr lang="en-US" sz="6400"/>
              <a:t> </a:t>
            </a:r>
            <a:r>
              <a:rPr lang="en-US" sz="6400" err="1"/>
              <a:t>ei</a:t>
            </a:r>
            <a:r>
              <a:rPr lang="en-US" sz="6400"/>
              <a:t> ole paras </a:t>
            </a:r>
            <a:r>
              <a:rPr lang="en-US" sz="6400" err="1"/>
              <a:t>vaihtoehto</a:t>
            </a:r>
            <a:r>
              <a:rPr lang="en-US" sz="6400"/>
              <a:t> </a:t>
            </a:r>
            <a:r>
              <a:rPr lang="en-US" sz="6400" err="1"/>
              <a:t>tieteelliseen</a:t>
            </a:r>
            <a:r>
              <a:rPr lang="en-US" sz="6400"/>
              <a:t> </a:t>
            </a:r>
            <a:r>
              <a:rPr lang="en-US" sz="6400" err="1"/>
              <a:t>tiedonhakuun</a:t>
            </a:r>
            <a:r>
              <a:rPr lang="en-US" sz="6400"/>
              <a:t>.)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400" err="1"/>
              <a:t>Muista</a:t>
            </a:r>
            <a:r>
              <a:rPr lang="en-US" sz="6400"/>
              <a:t> </a:t>
            </a:r>
            <a:r>
              <a:rPr lang="en-US" sz="6400" err="1"/>
              <a:t>tekijänoikeudet</a:t>
            </a:r>
            <a:r>
              <a:rPr lang="en-US" sz="6400"/>
              <a:t> ja </a:t>
            </a:r>
            <a:r>
              <a:rPr lang="en-US" sz="6400" err="1"/>
              <a:t>lähdeviitteet</a:t>
            </a:r>
            <a:r>
              <a:rPr lang="en-US" sz="6400"/>
              <a:t>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pic>
        <p:nvPicPr>
          <p:cNvPr id="6" name="Kuva 5" descr="Kuva, joka sisältää kohteen automaton, animaatio, robotti, lelu">
            <a:extLst>
              <a:ext uri="{FF2B5EF4-FFF2-40B4-BE49-F238E27FC236}">
                <a16:creationId xmlns:a16="http://schemas.microsoft.com/office/drawing/2014/main" id="{A289FC1F-3F18-3E9E-7303-1AAC958B6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1" r="8274" b="2"/>
          <a:stretch/>
        </p:blipFill>
        <p:spPr>
          <a:xfrm>
            <a:off x="5699819" y="877413"/>
            <a:ext cx="3494192" cy="5043096"/>
          </a:xfrm>
          <a:prstGeom prst="rect">
            <a:avLst/>
          </a:prstGeom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99819" y="5858828"/>
            <a:ext cx="3494192" cy="123363"/>
            <a:chOff x="7015162" y="5858828"/>
            <a:chExt cx="4300544" cy="123363"/>
          </a:xfrm>
        </p:grpSpPr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6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9F9F8-83DE-6E40-8F82-5681CD108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528557" y="1383229"/>
            <a:ext cx="8459417" cy="2511437"/>
          </a:xfrm>
        </p:spPr>
        <p:txBody>
          <a:bodyPr>
            <a:normAutofit fontScale="90000"/>
          </a:bodyPr>
          <a:lstStyle/>
          <a:p>
            <a:br>
              <a:rPr lang="fi-FI" sz="4800"/>
            </a:br>
            <a:br>
              <a:rPr lang="fi-FI" sz="4800"/>
            </a:br>
            <a:br>
              <a:rPr lang="fi-FI" sz="4800"/>
            </a:br>
            <a:br>
              <a:rPr lang="fi-FI" sz="4800"/>
            </a:br>
            <a:br>
              <a:rPr lang="fi-FI" sz="4800"/>
            </a:br>
            <a:br>
              <a:rPr lang="fi-FI" sz="7300"/>
            </a:br>
            <a:r>
              <a:rPr lang="fi-FI" sz="7300"/>
              <a:t> </a:t>
            </a:r>
            <a:endParaRPr lang="fi-FI" sz="3100">
              <a:solidFill>
                <a:srgbClr val="4C6897"/>
              </a:solidFill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53B655A-D8E5-D675-CDAB-9EDEC12752AC}"/>
              </a:ext>
            </a:extLst>
          </p:cNvPr>
          <p:cNvSpPr txBox="1">
            <a:spLocks/>
          </p:cNvSpPr>
          <p:nvPr/>
        </p:nvSpPr>
        <p:spPr>
          <a:xfrm>
            <a:off x="-673709" y="346874"/>
            <a:ext cx="8459417" cy="584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u="sng"/>
              <a:t>Tekoäly ja tieteellinen tiedonhaku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305E00D-C07B-44FB-6154-7D231400EDD3}"/>
              </a:ext>
            </a:extLst>
          </p:cNvPr>
          <p:cNvSpPr txBox="1"/>
          <p:nvPr/>
        </p:nvSpPr>
        <p:spPr>
          <a:xfrm>
            <a:off x="347132" y="1063121"/>
            <a:ext cx="528320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Tekoälyn käyttöön tieteellisessä tiedonhaussa liittyvät ohjeet ovat oppilaitoskohtaisia ja ne kannattaa aina tarkistaa omalta opettajalta tai ohjaajalta.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Esimerkkinä </a:t>
            </a:r>
            <a:r>
              <a:rPr lang="fi-FI">
                <a:hlinkClick r:id="rId2"/>
              </a:rPr>
              <a:t>Itä-Suomen yliopiston tekoälyn käytöstä laatimat suositukset ja ohjeet.</a:t>
            </a:r>
            <a:endParaRPr lang="fi-FI"/>
          </a:p>
          <a:p>
            <a:pPr lvl="1"/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Tieteelliseen tiedonhakuun on kehitetty esim. </a:t>
            </a:r>
            <a:r>
              <a:rPr lang="fi-FI" err="1">
                <a:hlinkClick r:id="rId3"/>
              </a:rPr>
              <a:t>Semantic</a:t>
            </a:r>
            <a:r>
              <a:rPr lang="fi-FI">
                <a:hlinkClick r:id="rId3"/>
              </a:rPr>
              <a:t> </a:t>
            </a:r>
            <a:r>
              <a:rPr lang="fi-FI" err="1">
                <a:hlinkClick r:id="rId3"/>
              </a:rPr>
              <a:t>Scholar</a:t>
            </a:r>
            <a:endParaRPr lang="fi-FI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Etuna hakusanojen yhdistelemisen monipuolisuus ja haku sanan erilaisilla taivutuspäätteillä. Haku ei ole niin kirjaimellinen kuin perusohjelmilla.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Tarjoaa myös aiheen mukaisia yhteenvetoja ja tiivistelmiä tieteellisistä teksteistä.</a:t>
            </a:r>
          </a:p>
          <a:p>
            <a:endParaRPr lang="fi-FI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Aina on syytä muistaa hyvät viittauskäytännöt ja tekijänoikeudet myös tekoälyä apuvälineenä käytettäessä!</a:t>
            </a:r>
          </a:p>
          <a:p>
            <a:endParaRPr lang="fi-FI"/>
          </a:p>
        </p:txBody>
      </p:sp>
      <p:pic>
        <p:nvPicPr>
          <p:cNvPr id="6" name="Kuva 5" descr="Kuva, joka sisältää kohteen automaton, animaatio, robotti, lelu">
            <a:extLst>
              <a:ext uri="{FF2B5EF4-FFF2-40B4-BE49-F238E27FC236}">
                <a16:creationId xmlns:a16="http://schemas.microsoft.com/office/drawing/2014/main" id="{0631733A-CE39-7D71-8BA0-4C9248CA1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1" r="8274" b="2"/>
          <a:stretch/>
        </p:blipFill>
        <p:spPr>
          <a:xfrm>
            <a:off x="6196440" y="1182213"/>
            <a:ext cx="3243103" cy="46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8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C5CB7A4F9FB94DBE8F5323B58EE079" ma:contentTypeVersion="39" ma:contentTypeDescription="Luo uusi asiakirja." ma:contentTypeScope="" ma:versionID="b2527dc7b8113756b468e02c2455ad71">
  <xsd:schema xmlns:xsd="http://www.w3.org/2001/XMLSchema" xmlns:xs="http://www.w3.org/2001/XMLSchema" xmlns:p="http://schemas.microsoft.com/office/2006/metadata/properties" xmlns:ns2="6fc22533-fb20-48f8-b536-098e5d25b254" xmlns:ns3="89942bda-adf1-4664-8e21-5c1b2994cacd" targetNamespace="http://schemas.microsoft.com/office/2006/metadata/properties" ma:root="true" ma:fieldsID="f75ee6dea77767a1648f28e9c1438238" ns2:_="" ns3:_="">
    <xsd:import namespace="6fc22533-fb20-48f8-b536-098e5d25b254"/>
    <xsd:import namespace="89942bda-adf1-4664-8e21-5c1b2994c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2533-fb20-48f8-b536-098e5d25b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Kuvien tunnisteet" ma:readOnly="false" ma:fieldId="{5cf76f15-5ced-4ddc-b409-7134ff3c332f}" ma:taxonomyMulti="true" ma:sspId="94c8d125-4055-4d48-b30e-ecfc98fa4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42bda-adf1-4664-8e21-5c1b2994cacd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aa80d818-2c3f-450b-969c-cad1d2a23449}" ma:internalName="TaxCatchAll" ma:showField="CatchAllData" ma:web="89942bda-adf1-4664-8e21-5c1b2994ca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6fc22533-fb20-48f8-b536-098e5d25b254" xsi:nil="true"/>
    <Invited_Leaders xmlns="6fc22533-fb20-48f8-b536-098e5d25b254" xsi:nil="true"/>
    <DefaultSectionNames xmlns="6fc22533-fb20-48f8-b536-098e5d25b254" xsi:nil="true"/>
    <NotebookType xmlns="6fc22533-fb20-48f8-b536-098e5d25b254" xsi:nil="true"/>
    <Leaders xmlns="6fc22533-fb20-48f8-b536-098e5d25b254">
      <UserInfo>
        <DisplayName/>
        <AccountId xsi:nil="true"/>
        <AccountType/>
      </UserInfo>
    </Leaders>
    <TeamsChannelId xmlns="6fc22533-fb20-48f8-b536-098e5d25b254" xsi:nil="true"/>
    <IsNotebookLocked xmlns="6fc22533-fb20-48f8-b536-098e5d25b254" xsi:nil="true"/>
    <Teams_Channel_Section_Location xmlns="6fc22533-fb20-48f8-b536-098e5d25b254" xsi:nil="true"/>
    <Self_Registration_Enabled xmlns="6fc22533-fb20-48f8-b536-098e5d25b254" xsi:nil="true"/>
    <Has_Leaders_Only_SectionGroup xmlns="6fc22533-fb20-48f8-b536-098e5d25b254" xsi:nil="true"/>
    <Distribution_Groups xmlns="6fc22533-fb20-48f8-b536-098e5d25b254" xsi:nil="true"/>
    <TaxCatchAll xmlns="89942bda-adf1-4664-8e21-5c1b2994cacd" xsi:nil="true"/>
    <Invited_Members xmlns="6fc22533-fb20-48f8-b536-098e5d25b254" xsi:nil="true"/>
    <Math_Settings xmlns="6fc22533-fb20-48f8-b536-098e5d25b254" xsi:nil="true"/>
    <Templates xmlns="6fc22533-fb20-48f8-b536-098e5d25b254" xsi:nil="true"/>
    <Members xmlns="6fc22533-fb20-48f8-b536-098e5d25b254">
      <UserInfo>
        <DisplayName/>
        <AccountId xsi:nil="true"/>
        <AccountType/>
      </UserInfo>
    </Members>
    <AppVersion xmlns="6fc22533-fb20-48f8-b536-098e5d25b254" xsi:nil="true"/>
    <Member_Groups xmlns="6fc22533-fb20-48f8-b536-098e5d25b254">
      <UserInfo>
        <DisplayName/>
        <AccountId xsi:nil="true"/>
        <AccountType/>
      </UserInfo>
    </Member_Groups>
    <FolderType xmlns="6fc22533-fb20-48f8-b536-098e5d25b254" xsi:nil="true"/>
    <Is_Collaboration_Space_Locked xmlns="6fc22533-fb20-48f8-b536-098e5d25b254" xsi:nil="true"/>
    <CultureName xmlns="6fc22533-fb20-48f8-b536-098e5d25b254" xsi:nil="true"/>
    <Owner xmlns="6fc22533-fb20-48f8-b536-098e5d25b254">
      <UserInfo>
        <DisplayName/>
        <AccountId xsi:nil="true"/>
        <AccountType/>
      </UserInfo>
    </Owner>
    <lcf76f155ced4ddcb4097134ff3c332f xmlns="6fc22533-fb20-48f8-b536-098e5d25b25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A7165-048E-40E2-AE26-119620005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22533-fb20-48f8-b536-098e5d25b254"/>
    <ds:schemaRef ds:uri="89942bda-adf1-4664-8e21-5c1b2994c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2501EF-CDEB-4EF1-AC8F-143FE385CB43}">
  <ds:schemaRefs>
    <ds:schemaRef ds:uri="6fc22533-fb20-48f8-b536-098e5d25b254"/>
    <ds:schemaRef ds:uri="89942bda-adf1-4664-8e21-5c1b2994cac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B1842D-6394-489E-8454-87848BB63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327</Words>
  <Application>Microsoft Office PowerPoint</Application>
  <PresentationFormat>A4-paperi (210 x 297 mm)</PresentationFormat>
  <Paragraphs>34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     Tekoäly tiedonhaussa</vt:lpstr>
      <vt:lpstr>ChatGPT, Google Bard, Microsoft Bing</vt:lpstr>
      <vt:lpstr>PowerPoint-esitys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Osmo Penna</dc:creator>
  <cp:lastModifiedBy>Taavila Merja</cp:lastModifiedBy>
  <cp:revision>9</cp:revision>
  <dcterms:created xsi:type="dcterms:W3CDTF">2018-04-08T16:27:55Z</dcterms:created>
  <dcterms:modified xsi:type="dcterms:W3CDTF">2024-01-24T08:18:33Z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0x0101006DC5CB7A4F9FB94DBE8F5323B58EE079</vt:lpwstr>
  </property>
  <property fmtid="{D5CDD505-2E9C-101B-9397-08002B2CF9AE}" pid="3" name="MediaServiceImageTags">
    <vt:lpwstr/>
  </property>
</Properties>
</file>